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xr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71" r:id="rId5"/>
    <p:sldId id="261" r:id="rId6"/>
    <p:sldId id="273" r:id="rId7"/>
    <p:sldId id="259" r:id="rId8"/>
    <p:sldId id="262" r:id="rId9"/>
    <p:sldId id="263" r:id="rId10"/>
    <p:sldId id="265" r:id="rId11"/>
    <p:sldId id="269" r:id="rId12"/>
    <p:sldId id="268" r:id="rId13"/>
    <p:sldId id="258" r:id="rId14"/>
    <p:sldId id="272" r:id="rId15"/>
    <p:sldId id="260" r:id="rId16"/>
    <p:sldId id="264" r:id="rId17"/>
    <p:sldId id="266" r:id="rId18"/>
    <p:sldId id="27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CF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210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10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063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975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905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03/21/2019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930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03/21/2019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09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03/21/2019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342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03/21/2019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73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03/21/2019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35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59F7-2FA1-4E92-BFA8-FBF09CB859DA}" type="datetimeFigureOut">
              <a:rPr lang="en-US" smtClean="0"/>
              <a:t>03/21/2019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203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B59F7-2FA1-4E92-BFA8-FBF09CB859DA}" type="datetimeFigureOut">
              <a:rPr lang="en-US" smtClean="0"/>
              <a:t>03/21/2019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6CF3D-C521-4A59-B771-5A9A0234B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7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paynow.com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AmerenMissouri.com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AmerenMissouri.com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xr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eren.com/missouri/contact-us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AmerenIllinois.com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amerenmissouri.com/guestpay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AmerenIllinois.com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paynow.com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AmerenIllinois.com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AmerenIllinois.com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xr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xr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eren.com/missouri/contact-us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amerenmissouri.co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amerenmissouri.com/guestpay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amerenmissouri.co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paynow.com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amerenmissouri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Written-off Connect Process for the web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Communications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783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69" y="365125"/>
            <a:ext cx="1208863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Written-off </a:t>
            </a:r>
            <a:r>
              <a:rPr lang="en-US" dirty="0"/>
              <a:t>A</a:t>
            </a:r>
            <a:r>
              <a:rPr lang="en-US" dirty="0" smtClean="0"/>
              <a:t>ccount Connect Email </a:t>
            </a:r>
            <a:r>
              <a:rPr lang="en-US" dirty="0" smtClean="0"/>
              <a:t>Reminder 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97718" y="1171600"/>
            <a:ext cx="6594282" cy="500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Reminder: Your Request for New Ameren Missouri Service is Pending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Dear Ameren Missouri Customer,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Your request for service at the address below is still pending. The hold status on this service request will be removed and the pending request will be voided on 2/21/19.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515 SUMMER WINDS LN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r>
              <a:rPr lang="en-US" sz="1100" dirty="0"/>
              <a:t>Electric                  02/11/2019</a:t>
            </a:r>
          </a:p>
          <a:p>
            <a:endParaRPr lang="en-US" sz="1100" dirty="0" smtClean="0"/>
          </a:p>
          <a:p>
            <a:r>
              <a:rPr lang="en-US" sz="1100" dirty="0" smtClean="0"/>
              <a:t>Your </a:t>
            </a:r>
            <a:r>
              <a:rPr lang="en-US" sz="1100" dirty="0"/>
              <a:t>new account number will be 7050616139. </a:t>
            </a:r>
          </a:p>
          <a:p>
            <a:endParaRPr lang="en-US" sz="1100" dirty="0"/>
          </a:p>
          <a:p>
            <a:r>
              <a:rPr lang="en-US" sz="1100" dirty="0"/>
              <a:t>When the required payment is received from your previous account, the hold status on this request for service will be removed. </a:t>
            </a:r>
            <a:r>
              <a:rPr lang="en-US" sz="1100" dirty="0" smtClean="0">
                <a:hlinkClick r:id="rId3" action="ppaction://hlinkfile"/>
              </a:rPr>
              <a:t>Pay Now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A confirmation email will be sent once the request is processed</a:t>
            </a:r>
            <a:r>
              <a:rPr lang="en-US" sz="1100" dirty="0" smtClean="0"/>
              <a:t>.</a:t>
            </a:r>
          </a:p>
          <a:p>
            <a:endParaRPr lang="en-US" sz="1100" dirty="0"/>
          </a:p>
          <a:p>
            <a:r>
              <a:rPr lang="en-US" sz="1100" dirty="0"/>
              <a:t>Once your account is active, you can view your statement, track your energy usage, sign up for alerts and more at </a:t>
            </a:r>
            <a:r>
              <a:rPr lang="en-US" sz="1100" dirty="0">
                <a:hlinkClick r:id="rId4" action="ppaction://hlinkfile"/>
              </a:rPr>
              <a:t>AmerenMissouri.com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You may access your account, pay your bill, manage programs, and much more, online at </a:t>
            </a:r>
            <a:r>
              <a:rPr lang="en-US" sz="1100" dirty="0" smtClean="0"/>
              <a:t>AmerenMissouri.com</a:t>
            </a:r>
            <a:r>
              <a:rPr lang="en-US" sz="1100" dirty="0"/>
              <a:t>. </a:t>
            </a:r>
          </a:p>
          <a:p>
            <a:endParaRPr lang="en-US" sz="1100" dirty="0" smtClean="0"/>
          </a:p>
          <a:p>
            <a:r>
              <a:rPr lang="en-US" sz="1100" dirty="0" smtClean="0"/>
              <a:t>We </a:t>
            </a:r>
            <a:r>
              <a:rPr lang="en-US" sz="1100" dirty="0"/>
              <a:t>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</a:t>
            </a:r>
            <a:r>
              <a:rPr lang="en-US" sz="1100" dirty="0"/>
              <a:t>, </a:t>
            </a:r>
          </a:p>
          <a:p>
            <a:endParaRPr lang="en-US" sz="1100" dirty="0" smtClean="0"/>
          </a:p>
          <a:p>
            <a:r>
              <a:rPr lang="en-US" sz="1100" dirty="0" smtClean="0"/>
              <a:t>Ameren </a:t>
            </a:r>
            <a:r>
              <a:rPr lang="en-US" sz="1100" dirty="0"/>
              <a:t>Missouri Customer Service</a:t>
            </a:r>
            <a:endParaRPr lang="en-US" sz="1100" dirty="0"/>
          </a:p>
        </p:txBody>
      </p:sp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</a:t>
            </a:r>
            <a:r>
              <a:rPr lang="en-US" b="1" u="sng" dirty="0" smtClean="0"/>
              <a:t>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597718" y="856441"/>
            <a:ext cx="61542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/>
              <a:t>Communications Recommendation Written-off </a:t>
            </a:r>
            <a:r>
              <a:rPr lang="en-US" sz="1600" b="1" u="sng" dirty="0" smtClean="0"/>
              <a:t>account– </a:t>
            </a:r>
            <a:r>
              <a:rPr lang="en-US" sz="1600" b="1" u="sng" dirty="0" smtClean="0"/>
              <a:t>service is off </a:t>
            </a:r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1370" y="6072034"/>
            <a:ext cx="6790629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69" y="365125"/>
            <a:ext cx="1208863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Written-off </a:t>
            </a:r>
            <a:r>
              <a:rPr lang="en-US" dirty="0"/>
              <a:t>A</a:t>
            </a:r>
            <a:r>
              <a:rPr lang="en-US" dirty="0" smtClean="0"/>
              <a:t>ccount Connect </a:t>
            </a:r>
            <a:r>
              <a:rPr lang="en-US" dirty="0" smtClean="0"/>
              <a:t>Cancelled Email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61329" y="1598593"/>
            <a:ext cx="659428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Cancelled: Your Request for New Ameren Missouri </a:t>
            </a:r>
            <a:r>
              <a:rPr lang="en-US" sz="1100" dirty="0" smtClean="0"/>
              <a:t>Service</a:t>
            </a:r>
          </a:p>
          <a:p>
            <a:endParaRPr lang="en-US" sz="1100" dirty="0"/>
          </a:p>
          <a:p>
            <a:r>
              <a:rPr lang="en-US" sz="1100" dirty="0"/>
              <a:t>Dear Ameren Missouri Customer,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Your request for service at the following address has been cancelled</a:t>
            </a:r>
            <a:r>
              <a:rPr lang="en-US" sz="1100" dirty="0" smtClean="0"/>
              <a:t>:</a:t>
            </a:r>
          </a:p>
          <a:p>
            <a:endParaRPr lang="en-US" sz="1100" dirty="0"/>
          </a:p>
          <a:p>
            <a:r>
              <a:rPr lang="en-US" sz="1100" dirty="0"/>
              <a:t>515 SUMMER WINDS LN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r>
              <a:rPr lang="en-US" sz="1100" dirty="0"/>
              <a:t>Electric                  </a:t>
            </a:r>
            <a:r>
              <a:rPr lang="en-US" sz="1100" dirty="0" smtClean="0"/>
              <a:t>02/11/2019</a:t>
            </a:r>
          </a:p>
          <a:p>
            <a:endParaRPr lang="en-US" sz="1100" dirty="0"/>
          </a:p>
          <a:p>
            <a:r>
              <a:rPr lang="en-US" sz="1100" dirty="0"/>
              <a:t>The required payment was not received from your previous account balance. The hold status on this order has been removed and the request for new service was voided.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 smtClean="0"/>
              <a:t>If </a:t>
            </a:r>
            <a:r>
              <a:rPr lang="en-US" sz="1100" dirty="0"/>
              <a:t>you still need </a:t>
            </a:r>
            <a:r>
              <a:rPr lang="en-US" sz="1100" dirty="0" smtClean="0"/>
              <a:t>Ameren </a:t>
            </a:r>
            <a:r>
              <a:rPr lang="en-US" sz="1100" dirty="0"/>
              <a:t>Missouri service at this address please submit a new </a:t>
            </a:r>
            <a:r>
              <a:rPr lang="en-US" sz="1100" dirty="0" smtClean="0"/>
              <a:t>request</a:t>
            </a:r>
          </a:p>
          <a:p>
            <a:r>
              <a:rPr lang="en-US" sz="1100" dirty="0" smtClean="0">
                <a:hlinkClick r:id="rId3" action="ppaction://hlinkfile"/>
              </a:rPr>
              <a:t>AmerenMissouri.com 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We </a:t>
            </a:r>
            <a:r>
              <a:rPr lang="en-US" sz="1100" dirty="0"/>
              <a:t>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</a:t>
            </a:r>
            <a:r>
              <a:rPr lang="en-US" sz="1100" dirty="0"/>
              <a:t>, </a:t>
            </a:r>
          </a:p>
          <a:p>
            <a:endParaRPr lang="en-US" sz="1100" dirty="0" smtClean="0"/>
          </a:p>
          <a:p>
            <a:r>
              <a:rPr lang="en-US" sz="1100" dirty="0" smtClean="0"/>
              <a:t>Ameren </a:t>
            </a:r>
            <a:r>
              <a:rPr lang="en-US" sz="1100" dirty="0"/>
              <a:t>Missouri Customer Service </a:t>
            </a:r>
            <a:endParaRPr lang="en-US" sz="1100" dirty="0"/>
          </a:p>
        </p:txBody>
      </p:sp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</a:t>
            </a:r>
            <a:r>
              <a:rPr lang="en-US" b="1" u="sng" dirty="0" smtClean="0"/>
              <a:t>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597718" y="1133625"/>
            <a:ext cx="61542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/>
              <a:t>Communications Recommendation Written-off </a:t>
            </a:r>
            <a:r>
              <a:rPr lang="en-US" sz="1600" b="1" u="sng" dirty="0" smtClean="0"/>
              <a:t>account– </a:t>
            </a:r>
            <a:r>
              <a:rPr lang="en-US" sz="1600" b="1" u="sng" dirty="0" smtClean="0"/>
              <a:t>service is off </a:t>
            </a:r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9544" y="5380917"/>
            <a:ext cx="6403559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92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Illinois </a:t>
            </a:r>
            <a:r>
              <a:rPr lang="en-US" dirty="0"/>
              <a:t>Success Online Landing Page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200" y="1940118"/>
            <a:ext cx="3145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 suggested changes </a:t>
            </a:r>
            <a:endParaRPr lang="en-US" b="1" dirty="0"/>
          </a:p>
        </p:txBody>
      </p:sp>
      <p:pic>
        <p:nvPicPr>
          <p:cNvPr id="6" name="Picture 1" descr="image00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864" y="1825625"/>
            <a:ext cx="5602272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4623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365126"/>
            <a:ext cx="11808798" cy="65264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Illinois</a:t>
            </a:r>
            <a:r>
              <a:rPr lang="en-US" dirty="0" smtClean="0"/>
              <a:t> </a:t>
            </a:r>
            <a:r>
              <a:rPr lang="en-US" dirty="0" smtClean="0"/>
              <a:t>Pending Connect </a:t>
            </a:r>
            <a:r>
              <a:rPr lang="en-US" dirty="0" smtClean="0"/>
              <a:t>Online Landing </a:t>
            </a:r>
            <a:r>
              <a:rPr lang="en-US" dirty="0" smtClean="0"/>
              <a:t>Page (option A)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3431" y="3423217"/>
            <a:ext cx="2635240" cy="243569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1" descr="image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94" y="1685677"/>
            <a:ext cx="4040177" cy="4925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9471" y="1240403"/>
            <a:ext cx="5271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– no change </a:t>
            </a:r>
            <a:endParaRPr lang="en-US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200" y="1609735"/>
            <a:ext cx="792482" cy="8534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551" y="1609735"/>
            <a:ext cx="792482" cy="85344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20856" y="1647704"/>
            <a:ext cx="6096000" cy="52014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>
                <a:solidFill>
                  <a:srgbClr val="31CF7C"/>
                </a:solidFill>
              </a:rPr>
              <a:t>                                                         </a:t>
            </a:r>
            <a:r>
              <a:rPr lang="en-US" sz="2000" dirty="0" smtClean="0">
                <a:solidFill>
                  <a:srgbClr val="31CF7C"/>
                </a:solidFill>
              </a:rPr>
              <a:t>Connect Request Pending</a:t>
            </a:r>
          </a:p>
          <a:p>
            <a:r>
              <a:rPr lang="en-US" sz="1200" dirty="0" smtClean="0"/>
              <a:t>  </a:t>
            </a:r>
          </a:p>
          <a:p>
            <a:endParaRPr lang="en-US" sz="1200" dirty="0"/>
          </a:p>
          <a:p>
            <a:r>
              <a:rPr lang="en-US" sz="1200" dirty="0"/>
              <a:t>Our records show a previous account with a balance due in your name. </a:t>
            </a:r>
          </a:p>
          <a:p>
            <a:endParaRPr lang="en-US" sz="1200" dirty="0"/>
          </a:p>
          <a:p>
            <a:r>
              <a:rPr lang="en-US" sz="1200" dirty="0"/>
              <a:t>&lt;account number&gt; from &lt;address&gt; the balance due on this account is &lt;balance&gt;, &lt;account number&gt; from &lt;address&gt; the balance due on this account is &lt;balance&gt;.</a:t>
            </a:r>
          </a:p>
          <a:p>
            <a:r>
              <a:rPr lang="en-US" sz="1200" dirty="0"/>
              <a:t> </a:t>
            </a:r>
          </a:p>
          <a:p>
            <a:r>
              <a:rPr lang="en-US" sz="1200" dirty="0"/>
              <a:t>Full payment of &lt; total amount&gt;  is required before we can start new service at this address.  </a:t>
            </a:r>
          </a:p>
          <a:p>
            <a:endParaRPr lang="en-US" sz="1200" dirty="0"/>
          </a:p>
          <a:p>
            <a:r>
              <a:rPr lang="en-US" sz="1200" dirty="0"/>
              <a:t>(Pay Now Button)</a:t>
            </a:r>
          </a:p>
          <a:p>
            <a:endParaRPr lang="en-US" sz="1200" dirty="0"/>
          </a:p>
          <a:p>
            <a:r>
              <a:rPr lang="en-US" sz="1200" dirty="0"/>
              <a:t>Your request for new service is pending. When the required payment is received from your previous account, the hold status on this request for service will be removed. A confirmation email will be sent when the request is processed.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b="1" i="1" dirty="0"/>
              <a:t>S</a:t>
            </a:r>
            <a:r>
              <a:rPr lang="en-US" sz="1200" b="1" i="1" dirty="0" smtClean="0"/>
              <a:t>upplier </a:t>
            </a:r>
            <a:r>
              <a:rPr lang="en-US" sz="1200" b="1" i="1" dirty="0" smtClean="0"/>
              <a:t>choice </a:t>
            </a:r>
            <a:r>
              <a:rPr lang="en-US" sz="1200" b="1" i="1" dirty="0" smtClean="0"/>
              <a:t>statement – see box in red for current state </a:t>
            </a:r>
          </a:p>
          <a:p>
            <a:endParaRPr lang="en-US" sz="1200" dirty="0"/>
          </a:p>
          <a:p>
            <a:r>
              <a:rPr lang="en-US" sz="1200" dirty="0"/>
              <a:t>You can track the status of your order on your account dashboard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/>
              <a:t>(Account Dashboard Button)</a:t>
            </a:r>
          </a:p>
          <a:p>
            <a:endParaRPr lang="en-US" sz="1200" dirty="0"/>
          </a:p>
          <a:p>
            <a:r>
              <a:rPr lang="en-US" sz="1200" dirty="0"/>
              <a:t>Please note that some customers, due to credit eligibility, may be required to provide a deposit. You will be notified by mail if this is this situation applies to you. </a:t>
            </a:r>
          </a:p>
          <a:p>
            <a:endParaRPr lang="en-US" sz="1200" dirty="0"/>
          </a:p>
          <a:p>
            <a:r>
              <a:rPr lang="en-US" sz="1200" dirty="0"/>
              <a:t>New Account Number </a:t>
            </a:r>
          </a:p>
          <a:p>
            <a:r>
              <a:rPr lang="en-US" sz="1200" dirty="0"/>
              <a:t>70506-16139</a:t>
            </a:r>
          </a:p>
        </p:txBody>
      </p:sp>
      <p:sp>
        <p:nvSpPr>
          <p:cNvPr id="8" name="Rectangle 7"/>
          <p:cNvSpPr/>
          <p:nvPr/>
        </p:nvSpPr>
        <p:spPr>
          <a:xfrm>
            <a:off x="5520856" y="2552369"/>
            <a:ext cx="6103951" cy="15961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429502" y="1202434"/>
            <a:ext cx="66536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u="sng" dirty="0" smtClean="0"/>
              <a:t>Communications Recommendation Written-off account </a:t>
            </a:r>
            <a:r>
              <a:rPr lang="en-US" sz="1400" b="1" u="sng" dirty="0" smtClean="0"/>
              <a:t>landing page – service is off </a:t>
            </a:r>
            <a:endParaRPr lang="en-US" sz="1400" b="1" u="sng" dirty="0"/>
          </a:p>
        </p:txBody>
      </p:sp>
    </p:spTree>
    <p:extLst>
      <p:ext uri="{BB962C8B-B14F-4D97-AF65-F5344CB8AC3E}">
        <p14:creationId xmlns:p14="http://schemas.microsoft.com/office/powerpoint/2010/main" val="213316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13" y="365125"/>
            <a:ext cx="11958762" cy="9870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Illinois </a:t>
            </a:r>
            <a:r>
              <a:rPr lang="en-US" dirty="0"/>
              <a:t>Connect Pending Online Landing Page (Option B)</a:t>
            </a:r>
          </a:p>
        </p:txBody>
      </p:sp>
      <p:pic>
        <p:nvPicPr>
          <p:cNvPr id="4" name="Picture 13" descr="image00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344" y="1352134"/>
            <a:ext cx="5073914" cy="4240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image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793" y="1690688"/>
            <a:ext cx="4040177" cy="4925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0941" y="5623560"/>
            <a:ext cx="4236720" cy="112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246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8402"/>
          </a:xfrm>
        </p:spPr>
        <p:txBody>
          <a:bodyPr/>
          <a:lstStyle/>
          <a:p>
            <a:r>
              <a:rPr lang="en-US" dirty="0" smtClean="0"/>
              <a:t>Illinois Success Email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92849" y="1427862"/>
            <a:ext cx="5799151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Your Request for New Ameren Illinois Service</a:t>
            </a:r>
          </a:p>
          <a:p>
            <a:endParaRPr lang="en-US" sz="1100" dirty="0" smtClean="0"/>
          </a:p>
          <a:p>
            <a:r>
              <a:rPr lang="en-US" sz="1100" dirty="0" smtClean="0"/>
              <a:t>Dear Ameren Illinois Customer, </a:t>
            </a:r>
          </a:p>
          <a:p>
            <a:endParaRPr lang="en-US" sz="1100" dirty="0" smtClean="0"/>
          </a:p>
          <a:p>
            <a:r>
              <a:rPr lang="en-US" sz="1100" dirty="0" smtClean="0"/>
              <a:t>Welcome to </a:t>
            </a:r>
            <a:r>
              <a:rPr lang="en-US" sz="1100" dirty="0" smtClean="0"/>
              <a:t>Illinois! 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We are processing your request for service at the following address: </a:t>
            </a:r>
          </a:p>
          <a:p>
            <a:endParaRPr lang="en-US" sz="1100" dirty="0" smtClean="0"/>
          </a:p>
          <a:p>
            <a:r>
              <a:rPr lang="en-US" sz="1100" dirty="0" smtClean="0"/>
              <a:t>515 SUMMER WINDS LN </a:t>
            </a:r>
          </a:p>
          <a:p>
            <a:endParaRPr lang="en-US" sz="1100" dirty="0" smtClean="0"/>
          </a:p>
          <a:p>
            <a:r>
              <a:rPr lang="en-US" sz="1100" dirty="0" smtClean="0"/>
              <a:t>Service Type: Requested Date:</a:t>
            </a:r>
          </a:p>
          <a:p>
            <a:r>
              <a:rPr lang="en-US" sz="1100" dirty="0" smtClean="0"/>
              <a:t>Electric 02/11/2019</a:t>
            </a:r>
          </a:p>
          <a:p>
            <a:endParaRPr lang="en-US" sz="1100" dirty="0" smtClean="0"/>
          </a:p>
          <a:p>
            <a:r>
              <a:rPr lang="en-US" sz="1100" dirty="0" smtClean="0"/>
              <a:t>Your new account number is 7050616139. </a:t>
            </a:r>
          </a:p>
          <a:p>
            <a:endParaRPr lang="en-US" sz="1100" dirty="0" smtClean="0"/>
          </a:p>
          <a:p>
            <a:r>
              <a:rPr lang="en-US" sz="1100" dirty="0" smtClean="0"/>
              <a:t>If the above information is correct, no further action is required on your part. If changes or corrections are needed, please </a:t>
            </a:r>
            <a:r>
              <a:rPr lang="en-US" sz="1100" dirty="0" smtClean="0">
                <a:hlinkClick r:id="rId3"/>
              </a:rPr>
              <a:t>contact us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4"/>
              </a:rPr>
              <a:t>AmerenIllinois.com 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We 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Sincerely, </a:t>
            </a:r>
          </a:p>
          <a:p>
            <a:r>
              <a:rPr lang="en-US" sz="1100" dirty="0" smtClean="0"/>
              <a:t>Ameren Illinois Customer Service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6480312" y="1058530"/>
            <a:ext cx="5163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Communications </a:t>
            </a:r>
            <a:r>
              <a:rPr lang="en-US" b="1" u="sng" dirty="0" smtClean="0"/>
              <a:t>Recommendation Updated  </a:t>
            </a:r>
            <a:endParaRPr lang="en-US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200" y="5673836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03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8402"/>
          </a:xfrm>
        </p:spPr>
        <p:txBody>
          <a:bodyPr/>
          <a:lstStyle/>
          <a:p>
            <a:r>
              <a:rPr lang="en-US" dirty="0" smtClean="0"/>
              <a:t>Illinois </a:t>
            </a:r>
            <a:r>
              <a:rPr lang="en-US" dirty="0"/>
              <a:t>Written-off Account Connect Email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94530" y="1359673"/>
            <a:ext cx="6236473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Your Request for New Ameren </a:t>
            </a:r>
            <a:r>
              <a:rPr lang="en-US" sz="1100" dirty="0" smtClean="0"/>
              <a:t>Illinois </a:t>
            </a:r>
            <a:r>
              <a:rPr lang="en-US" sz="1100" dirty="0"/>
              <a:t>Service is Pending </a:t>
            </a:r>
          </a:p>
          <a:p>
            <a:endParaRPr lang="en-US" sz="1100" dirty="0"/>
          </a:p>
          <a:p>
            <a:r>
              <a:rPr lang="en-US" sz="1100" dirty="0"/>
              <a:t>Dear Ameren </a:t>
            </a:r>
            <a:r>
              <a:rPr lang="en-US" sz="1100" dirty="0" smtClean="0"/>
              <a:t>Illinois </a:t>
            </a:r>
            <a:r>
              <a:rPr lang="en-US" sz="1100" dirty="0"/>
              <a:t>Customer, </a:t>
            </a:r>
          </a:p>
          <a:p>
            <a:endParaRPr lang="en-US" sz="1100" dirty="0"/>
          </a:p>
          <a:p>
            <a:r>
              <a:rPr lang="en-US" sz="1100" dirty="0"/>
              <a:t>We are processing your request for service at the following address: </a:t>
            </a:r>
          </a:p>
          <a:p>
            <a:endParaRPr lang="en-US" sz="1100" dirty="0"/>
          </a:p>
          <a:p>
            <a:r>
              <a:rPr lang="en-US" sz="1100" dirty="0"/>
              <a:t>515 SUMMER WINDS LN </a:t>
            </a:r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endParaRPr lang="en-US" sz="1100" dirty="0"/>
          </a:p>
          <a:p>
            <a:r>
              <a:rPr lang="en-US" sz="1100" dirty="0"/>
              <a:t>Electric                  02/11/2019</a:t>
            </a:r>
          </a:p>
          <a:p>
            <a:endParaRPr lang="en-US" sz="1100" dirty="0"/>
          </a:p>
          <a:p>
            <a:r>
              <a:rPr lang="en-US" sz="1100" dirty="0"/>
              <a:t>Your new account number will be: 7050616139. </a:t>
            </a:r>
          </a:p>
          <a:p>
            <a:endParaRPr lang="en-US" sz="1100" dirty="0"/>
          </a:p>
          <a:p>
            <a:r>
              <a:rPr lang="en-US" sz="1100" dirty="0"/>
              <a:t>When the required payment is received from your previous account, the hold status on this request for service will be removed. </a:t>
            </a:r>
            <a:r>
              <a:rPr lang="en-US" sz="1100" dirty="0">
                <a:hlinkClick r:id="rId3"/>
              </a:rPr>
              <a:t>Pay Now</a:t>
            </a:r>
            <a:r>
              <a:rPr lang="en-US" sz="1100" dirty="0"/>
              <a:t>. 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 smtClean="0"/>
              <a:t>A </a:t>
            </a:r>
            <a:r>
              <a:rPr lang="en-US" sz="1100" dirty="0"/>
              <a:t>confirmation email will be sent when the request is processed. </a:t>
            </a:r>
          </a:p>
          <a:p>
            <a:endParaRPr lang="en-US" sz="1100" dirty="0" smtClean="0"/>
          </a:p>
          <a:p>
            <a:r>
              <a:rPr lang="en-US" sz="1100" dirty="0" smtClean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4"/>
              </a:rPr>
              <a:t>AmerenIllinois.com 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We 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Sincerely, </a:t>
            </a:r>
          </a:p>
          <a:p>
            <a:r>
              <a:rPr lang="en-US" sz="1100" dirty="0" smtClean="0"/>
              <a:t>Ameren Illinois Customer Service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5833534" y="1044974"/>
            <a:ext cx="6358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Communications Recommendation Written-off </a:t>
            </a:r>
            <a:r>
              <a:rPr lang="en-US" sz="1600" b="1" u="sng" dirty="0" smtClean="0"/>
              <a:t>account– </a:t>
            </a:r>
            <a:r>
              <a:rPr lang="en-US" sz="1600" b="1" u="sng" dirty="0"/>
              <a:t>service is off </a:t>
            </a:r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5122" y="5734050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47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756" y="168588"/>
            <a:ext cx="12045244" cy="101840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Illinois </a:t>
            </a:r>
            <a:r>
              <a:rPr lang="en-US" sz="3600" dirty="0" smtClean="0"/>
              <a:t>Written-off </a:t>
            </a:r>
            <a:r>
              <a:rPr lang="en-US" sz="3600" dirty="0"/>
              <a:t>Account Connect Email Reminder 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92849" y="1427862"/>
            <a:ext cx="579915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Reminder: Your Request for New Ameren </a:t>
            </a:r>
            <a:r>
              <a:rPr lang="en-US" sz="1100" dirty="0" smtClean="0"/>
              <a:t>Illinois </a:t>
            </a:r>
            <a:r>
              <a:rPr lang="en-US" sz="1100" dirty="0"/>
              <a:t>Service is Pending </a:t>
            </a:r>
          </a:p>
          <a:p>
            <a:endParaRPr lang="en-US" sz="1100" dirty="0"/>
          </a:p>
          <a:p>
            <a:r>
              <a:rPr lang="en-US" sz="1100" dirty="0"/>
              <a:t>Dear Ameren </a:t>
            </a:r>
            <a:r>
              <a:rPr lang="en-US" sz="1100" dirty="0" smtClean="0"/>
              <a:t>Illinois </a:t>
            </a:r>
            <a:r>
              <a:rPr lang="en-US" sz="1100" dirty="0"/>
              <a:t>Customer, </a:t>
            </a:r>
          </a:p>
          <a:p>
            <a:endParaRPr lang="en-US" sz="1100" dirty="0"/>
          </a:p>
          <a:p>
            <a:r>
              <a:rPr lang="en-US" sz="1100" dirty="0"/>
              <a:t>Your request for service at the address below is still pending. The hold status on this service request will be removed and the pending request will be voided on 2/21/19. </a:t>
            </a:r>
          </a:p>
          <a:p>
            <a:endParaRPr lang="en-US" sz="1100" dirty="0"/>
          </a:p>
          <a:p>
            <a:r>
              <a:rPr lang="en-US" sz="1100" dirty="0"/>
              <a:t>515 SUMMER WINDS LN </a:t>
            </a:r>
          </a:p>
          <a:p>
            <a:endParaRPr lang="en-US" sz="1100" dirty="0"/>
          </a:p>
          <a:p>
            <a:r>
              <a:rPr lang="en-US" sz="1100" dirty="0"/>
              <a:t>Service Type:      Requested Date:</a:t>
            </a:r>
          </a:p>
          <a:p>
            <a:r>
              <a:rPr lang="en-US" sz="1100" dirty="0"/>
              <a:t>Electric                  02/11/2019</a:t>
            </a:r>
          </a:p>
          <a:p>
            <a:endParaRPr lang="en-US" sz="1100" dirty="0"/>
          </a:p>
          <a:p>
            <a:r>
              <a:rPr lang="en-US" sz="1100" dirty="0"/>
              <a:t>Your new account number will be 7050616139. </a:t>
            </a:r>
          </a:p>
          <a:p>
            <a:endParaRPr lang="en-US" sz="1100" dirty="0"/>
          </a:p>
          <a:p>
            <a:r>
              <a:rPr lang="en-US" sz="1100" dirty="0"/>
              <a:t>When the required payment is received from your previous account, the hold status on this request for service will be removed. </a:t>
            </a:r>
            <a:r>
              <a:rPr lang="en-US" sz="1100" dirty="0">
                <a:hlinkClick r:id="rId3" action="ppaction://hlinkfile"/>
              </a:rPr>
              <a:t>Pay Now </a:t>
            </a:r>
            <a:endParaRPr lang="en-US" sz="1100" dirty="0"/>
          </a:p>
          <a:p>
            <a:endParaRPr lang="en-US" sz="1100" dirty="0"/>
          </a:p>
          <a:p>
            <a:r>
              <a:rPr lang="en-US" sz="1100" dirty="0"/>
              <a:t>A confirmation email will be sent once the request is processed.</a:t>
            </a:r>
          </a:p>
          <a:p>
            <a:endParaRPr lang="en-US" sz="1100" dirty="0"/>
          </a:p>
          <a:p>
            <a:r>
              <a:rPr lang="en-US" sz="1100" dirty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4" action="ppaction://hlinkfile"/>
              </a:rPr>
              <a:t>AmerenIllinois.com </a:t>
            </a:r>
            <a:endParaRPr lang="en-US" sz="1100" dirty="0"/>
          </a:p>
          <a:p>
            <a:endParaRPr lang="en-US" sz="1100" dirty="0"/>
          </a:p>
          <a:p>
            <a:r>
              <a:rPr lang="en-US" sz="1100" dirty="0"/>
              <a:t>You may access your account, pay your bill, manage programs, and much more, online at AmerenMissouri.com. </a:t>
            </a:r>
          </a:p>
          <a:p>
            <a:endParaRPr lang="en-US" sz="1100" dirty="0"/>
          </a:p>
          <a:p>
            <a:r>
              <a:rPr lang="en-US" sz="1100" dirty="0"/>
              <a:t>We look forward to serving you. </a:t>
            </a:r>
          </a:p>
          <a:p>
            <a:endParaRPr lang="en-US" sz="1100" dirty="0"/>
          </a:p>
          <a:p>
            <a:r>
              <a:rPr lang="en-US" sz="1100" dirty="0"/>
              <a:t>Sincerely, </a:t>
            </a:r>
          </a:p>
          <a:p>
            <a:endParaRPr lang="en-US" sz="1100" dirty="0"/>
          </a:p>
          <a:p>
            <a:r>
              <a:rPr lang="en-US" sz="1100" dirty="0"/>
              <a:t>Ameren Missouri Customer Service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5833534" y="1044974"/>
            <a:ext cx="6358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Communications Recommendation Written-off </a:t>
            </a:r>
            <a:r>
              <a:rPr lang="en-US" sz="1600" b="1" u="sng" dirty="0" smtClean="0"/>
              <a:t>account– </a:t>
            </a:r>
            <a:r>
              <a:rPr lang="en-US" sz="1600" b="1" u="sng" dirty="0"/>
              <a:t>service is off </a:t>
            </a:r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200" y="5673836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85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756" y="168588"/>
            <a:ext cx="12045244" cy="101840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Illinois </a:t>
            </a:r>
            <a:r>
              <a:rPr lang="en-US" sz="3600" dirty="0" smtClean="0"/>
              <a:t>Written-off </a:t>
            </a:r>
            <a:r>
              <a:rPr lang="en-US" sz="3600" dirty="0"/>
              <a:t>Account Connect </a:t>
            </a:r>
            <a:r>
              <a:rPr lang="en-US" sz="3600" dirty="0" smtClean="0"/>
              <a:t>Cancelled Email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476" y="1889234"/>
            <a:ext cx="5306197" cy="496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69378" y="1830887"/>
            <a:ext cx="5799151" cy="395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Cancelled: Your Request for New Ameren Illinois Service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Dear Ameren Illinois Customer,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Your request for service at the following address has been cancelled:</a:t>
            </a:r>
          </a:p>
          <a:p>
            <a:r>
              <a:rPr lang="en-US" sz="1200" dirty="0"/>
              <a:t>515 SUMMER WINDS LN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Service Type:      Requested Date:</a:t>
            </a:r>
          </a:p>
          <a:p>
            <a:r>
              <a:rPr lang="en-US" sz="1200" dirty="0"/>
              <a:t>Electric                  </a:t>
            </a:r>
            <a:r>
              <a:rPr lang="en-US" sz="1200" dirty="0" smtClean="0"/>
              <a:t>02/11/2019</a:t>
            </a:r>
          </a:p>
          <a:p>
            <a:endParaRPr lang="en-US" sz="1200" dirty="0"/>
          </a:p>
          <a:p>
            <a:r>
              <a:rPr lang="en-US" sz="1200" dirty="0"/>
              <a:t>The required payment was not received from your previous account balance. The hold status on this order has been removed and the request for new service was voided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 smtClean="0"/>
              <a:t>If </a:t>
            </a:r>
            <a:r>
              <a:rPr lang="en-US" sz="1200" dirty="0"/>
              <a:t>you still need </a:t>
            </a:r>
            <a:r>
              <a:rPr lang="en-US" sz="1200" dirty="0" smtClean="0"/>
              <a:t>Ameren </a:t>
            </a:r>
            <a:r>
              <a:rPr lang="en-US" sz="1200" dirty="0"/>
              <a:t>Illinois service at this address please submit a new </a:t>
            </a:r>
            <a:r>
              <a:rPr lang="en-US" sz="1200" dirty="0" smtClean="0"/>
              <a:t>request </a:t>
            </a:r>
            <a:r>
              <a:rPr lang="en-US" sz="1200" dirty="0" smtClean="0">
                <a:hlinkClick r:id="rId3" action="ppaction://hlinkfile"/>
              </a:rPr>
              <a:t>AmerenIllinois.com 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We </a:t>
            </a:r>
            <a:r>
              <a:rPr lang="en-US" sz="1200" dirty="0"/>
              <a:t>look forward to serving you. </a:t>
            </a:r>
          </a:p>
          <a:p>
            <a:r>
              <a:rPr lang="en-US" sz="1200" dirty="0"/>
              <a:t>Sincerely,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/>
              <a:t>Ameren Illinois Customer Service</a:t>
            </a:r>
          </a:p>
          <a:p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548640" y="1359673"/>
            <a:ext cx="299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5833534" y="1205785"/>
            <a:ext cx="6358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Communications Recommendation Written-off </a:t>
            </a:r>
            <a:r>
              <a:rPr lang="en-US" sz="1600" b="1" u="sng" dirty="0" smtClean="0"/>
              <a:t>account– </a:t>
            </a:r>
            <a:r>
              <a:rPr lang="en-US" sz="1600" b="1" u="sng" dirty="0"/>
              <a:t>service is off </a:t>
            </a:r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8729" y="5665885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82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Missouri Success Online Landing Page </a:t>
            </a:r>
          </a:p>
        </p:txBody>
      </p:sp>
      <p:pic>
        <p:nvPicPr>
          <p:cNvPr id="4" name="Content Placeholder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73648" y="1825625"/>
            <a:ext cx="2444703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1940118"/>
            <a:ext cx="3145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 suggested changes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21369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12085320" cy="4220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</a:t>
            </a:r>
            <a:r>
              <a:rPr lang="en-US" dirty="0" smtClean="0"/>
              <a:t>Connect Pending</a:t>
            </a:r>
            <a:r>
              <a:rPr lang="en-US" dirty="0" smtClean="0"/>
              <a:t> </a:t>
            </a:r>
            <a:r>
              <a:rPr lang="en-US" dirty="0" smtClean="0"/>
              <a:t>Online Landing Page </a:t>
            </a:r>
            <a:r>
              <a:rPr lang="en-US" dirty="0" smtClean="0"/>
              <a:t>(Option A)  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2948" y="1825625"/>
            <a:ext cx="2444703" cy="43513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00647" y="1272208"/>
            <a:ext cx="3196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– no change </a:t>
            </a:r>
            <a:endParaRPr lang="en-US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5931673" y="1872020"/>
            <a:ext cx="550919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1CF7C"/>
                </a:solidFill>
              </a:rPr>
              <a:t>                     C  Connect Request Pending</a:t>
            </a:r>
          </a:p>
          <a:p>
            <a:r>
              <a:rPr lang="en-US" dirty="0" smtClean="0"/>
              <a:t>  </a:t>
            </a:r>
          </a:p>
          <a:p>
            <a:endParaRPr lang="en-US" sz="1200" dirty="0"/>
          </a:p>
          <a:p>
            <a:r>
              <a:rPr lang="en-US" sz="1200" dirty="0" smtClean="0"/>
              <a:t>Our </a:t>
            </a:r>
            <a:r>
              <a:rPr lang="en-US" sz="1200" dirty="0"/>
              <a:t>records show a previous </a:t>
            </a:r>
            <a:r>
              <a:rPr lang="en-US" sz="1200" dirty="0" smtClean="0"/>
              <a:t>account with a balance due </a:t>
            </a:r>
            <a:r>
              <a:rPr lang="en-US" sz="1200" dirty="0"/>
              <a:t>in your </a:t>
            </a:r>
            <a:r>
              <a:rPr lang="en-US" sz="1200" dirty="0" smtClean="0"/>
              <a:t>name. </a:t>
            </a:r>
          </a:p>
          <a:p>
            <a:endParaRPr lang="en-US" sz="1200" dirty="0" smtClean="0"/>
          </a:p>
          <a:p>
            <a:r>
              <a:rPr lang="en-US" sz="1200" dirty="0" smtClean="0"/>
              <a:t>&lt;</a:t>
            </a:r>
            <a:r>
              <a:rPr lang="en-US" sz="1200" dirty="0"/>
              <a:t>account number&gt; from &lt;address&gt; the balance due on this account is &lt;balance&gt;, &lt;account number&gt; from &lt;address&gt; the balance due on this account is &lt;balance</a:t>
            </a:r>
            <a:r>
              <a:rPr lang="en-US" sz="1200" dirty="0" smtClean="0"/>
              <a:t>&gt;.</a:t>
            </a:r>
            <a:endParaRPr lang="en-US" sz="1200" dirty="0"/>
          </a:p>
          <a:p>
            <a:r>
              <a:rPr lang="en-US" sz="1200" dirty="0"/>
              <a:t> </a:t>
            </a:r>
          </a:p>
          <a:p>
            <a:r>
              <a:rPr lang="en-US" sz="1200" dirty="0"/>
              <a:t>Full payment of &lt; total amount&gt;  is required before we can start new service at this address</a:t>
            </a:r>
            <a:r>
              <a:rPr lang="en-US" sz="1200" dirty="0" smtClean="0"/>
              <a:t>.  </a:t>
            </a:r>
          </a:p>
          <a:p>
            <a:endParaRPr lang="en-US" sz="1200" dirty="0"/>
          </a:p>
          <a:p>
            <a:r>
              <a:rPr lang="en-US" sz="1200" dirty="0" smtClean="0"/>
              <a:t>(Pay Now Button)</a:t>
            </a:r>
          </a:p>
          <a:p>
            <a:endParaRPr lang="en-US" sz="1200" dirty="0" smtClean="0"/>
          </a:p>
          <a:p>
            <a:r>
              <a:rPr lang="en-US" sz="1200" dirty="0" smtClean="0"/>
              <a:t>Your request for new service is pending. When the required payment is received from your previous account, the hold status on this request for service will be removed. A confirmation email will be sent when the request is processed. </a:t>
            </a:r>
          </a:p>
          <a:p>
            <a:endParaRPr lang="en-US" sz="1200" dirty="0" smtClean="0"/>
          </a:p>
          <a:p>
            <a:r>
              <a:rPr lang="en-US" sz="1200" dirty="0" smtClean="0"/>
              <a:t>You can track the status of your order on your account dashboard.</a:t>
            </a:r>
          </a:p>
          <a:p>
            <a:r>
              <a:rPr lang="en-US" sz="1200" dirty="0" smtClean="0"/>
              <a:t>(Account Dashboard Button)</a:t>
            </a:r>
          </a:p>
          <a:p>
            <a:endParaRPr lang="en-US" sz="1200" dirty="0" smtClean="0"/>
          </a:p>
          <a:p>
            <a:r>
              <a:rPr lang="en-US" sz="1200" dirty="0" smtClean="0"/>
              <a:t>Please note that some customers, due to credit eligibility, may be required to provide a deposit. You will be notified by mail if this </a:t>
            </a:r>
            <a:r>
              <a:rPr lang="en-US" sz="1200" dirty="0" smtClean="0"/>
              <a:t>situation </a:t>
            </a:r>
            <a:r>
              <a:rPr lang="en-US" sz="1200" dirty="0" smtClean="0"/>
              <a:t>applies to you. </a:t>
            </a:r>
          </a:p>
          <a:p>
            <a:endParaRPr lang="en-US" sz="1200" dirty="0" smtClean="0"/>
          </a:p>
          <a:p>
            <a:r>
              <a:rPr lang="en-US" sz="1200" dirty="0" smtClean="0"/>
              <a:t>New Account Number </a:t>
            </a:r>
          </a:p>
          <a:p>
            <a:r>
              <a:rPr lang="en-US" sz="1200" dirty="0" smtClean="0"/>
              <a:t>70506-16139</a:t>
            </a:r>
            <a:endParaRPr lang="en-US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132" y="1738022"/>
            <a:ext cx="792482" cy="8534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3956" y="1727385"/>
            <a:ext cx="792482" cy="85344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931673" y="2591464"/>
            <a:ext cx="5509199" cy="19010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478449" y="1343770"/>
            <a:ext cx="67135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Communications Recommendation </a:t>
            </a:r>
            <a:r>
              <a:rPr lang="en-US" sz="1400" b="1" u="sng" dirty="0" smtClean="0"/>
              <a:t>Written-off account </a:t>
            </a:r>
            <a:r>
              <a:rPr lang="en-US" sz="1400" b="1" u="sng" dirty="0" smtClean="0"/>
              <a:t>landing page – service is off </a:t>
            </a:r>
            <a:endParaRPr lang="en-US" sz="1400" b="1" u="sng" dirty="0"/>
          </a:p>
        </p:txBody>
      </p:sp>
    </p:spTree>
    <p:extLst>
      <p:ext uri="{BB962C8B-B14F-4D97-AF65-F5344CB8AC3E}">
        <p14:creationId xmlns:p14="http://schemas.microsoft.com/office/powerpoint/2010/main" val="1133435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62" y="365126"/>
            <a:ext cx="12120438" cy="1089964"/>
          </a:xfrm>
        </p:spPr>
        <p:txBody>
          <a:bodyPr>
            <a:normAutofit fontScale="90000"/>
          </a:bodyPr>
          <a:lstStyle/>
          <a:p>
            <a:r>
              <a:rPr lang="en-US" dirty="0"/>
              <a:t>Missouri Connect Pending Online Landing Page </a:t>
            </a:r>
            <a:r>
              <a:rPr lang="en-US" dirty="0" smtClean="0"/>
              <a:t>(Option B)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957" y="3543220"/>
            <a:ext cx="9658369" cy="4057026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13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962" y="1781092"/>
            <a:ext cx="5674803" cy="4866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Content Placeholder 4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542603" y="2103921"/>
            <a:ext cx="244470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969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07" y="382077"/>
            <a:ext cx="12259252" cy="525421"/>
          </a:xfrm>
        </p:spPr>
        <p:txBody>
          <a:bodyPr>
            <a:noAutofit/>
          </a:bodyPr>
          <a:lstStyle/>
          <a:p>
            <a:r>
              <a:rPr lang="en-US" sz="3800" dirty="0" smtClean="0"/>
              <a:t>Missouri </a:t>
            </a:r>
            <a:r>
              <a:rPr lang="en-US" sz="3800" dirty="0" smtClean="0"/>
              <a:t>Written-off Success </a:t>
            </a:r>
            <a:r>
              <a:rPr lang="en-US" sz="3800" dirty="0" smtClean="0"/>
              <a:t>Online Landing </a:t>
            </a:r>
            <a:r>
              <a:rPr lang="en-US" sz="3800" dirty="0" smtClean="0"/>
              <a:t>Page (Option A)  </a:t>
            </a:r>
            <a:endParaRPr lang="en-US" sz="3800" dirty="0"/>
          </a:p>
        </p:txBody>
      </p:sp>
      <p:pic>
        <p:nvPicPr>
          <p:cNvPr id="4" name="Content Placeholder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310" y="1905138"/>
            <a:ext cx="2444703" cy="43513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3487" y="1336021"/>
            <a:ext cx="2704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State – no change </a:t>
            </a:r>
            <a:endParaRPr lang="en-US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592" y="1705353"/>
            <a:ext cx="792482" cy="8534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0303" y="1705353"/>
            <a:ext cx="792482" cy="85344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624223" y="1905138"/>
            <a:ext cx="6096000" cy="461664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>
                <a:solidFill>
                  <a:srgbClr val="31CF7C"/>
                </a:solidFill>
              </a:rPr>
              <a:t>                                                    </a:t>
            </a:r>
            <a:r>
              <a:rPr lang="en-US" b="1" dirty="0" smtClean="0">
                <a:solidFill>
                  <a:srgbClr val="FF0000"/>
                </a:solidFill>
              </a:rPr>
              <a:t>Success – Payment Required </a:t>
            </a:r>
          </a:p>
          <a:p>
            <a:r>
              <a:rPr lang="en-US" sz="1200" dirty="0" smtClean="0"/>
              <a:t>  </a:t>
            </a:r>
          </a:p>
          <a:p>
            <a:endParaRPr lang="en-US" sz="1200" dirty="0" smtClean="0"/>
          </a:p>
          <a:p>
            <a:r>
              <a:rPr lang="en-US" sz="1200" dirty="0" smtClean="0"/>
              <a:t>Our records show a previous account with a balance due in your name. </a:t>
            </a:r>
          </a:p>
          <a:p>
            <a:endParaRPr lang="en-US" sz="1200" dirty="0" smtClean="0"/>
          </a:p>
          <a:p>
            <a:r>
              <a:rPr lang="en-US" sz="1200" dirty="0" smtClean="0"/>
              <a:t>&lt;account number&gt; from &lt;address&gt; the balance due on this account is &lt;balance&gt;</a:t>
            </a:r>
          </a:p>
          <a:p>
            <a:r>
              <a:rPr lang="en-US" sz="1200" dirty="0" smtClean="0"/>
              <a:t>&lt;account number&gt; from &lt;address&gt; the balance due on this account is &lt;balance&gt;.</a:t>
            </a:r>
          </a:p>
          <a:p>
            <a:r>
              <a:rPr lang="en-US" sz="1200" dirty="0"/>
              <a:t> </a:t>
            </a:r>
          </a:p>
          <a:p>
            <a:r>
              <a:rPr lang="en-US" sz="1200" b="1" dirty="0" smtClean="0">
                <a:solidFill>
                  <a:srgbClr val="FF0000"/>
                </a:solidFill>
              </a:rPr>
              <a:t>Full payment for your previous balance is required within 48 hours from your requested start date. If payment is not received your service will be subject to disconnection on &lt;date&gt;.  </a:t>
            </a:r>
          </a:p>
          <a:p>
            <a:endParaRPr lang="en-US" sz="1200" dirty="0"/>
          </a:p>
          <a:p>
            <a:r>
              <a:rPr lang="en-US" sz="1200" dirty="0"/>
              <a:t>(Pay Now Button)</a:t>
            </a:r>
          </a:p>
          <a:p>
            <a:endParaRPr lang="en-US" sz="1200" dirty="0"/>
          </a:p>
          <a:p>
            <a:r>
              <a:rPr lang="en-US" sz="1200" dirty="0" smtClean="0"/>
              <a:t>Be sure to visit your account dashboard to track the status of this order and discover the helpful programs Ameren has to offer.</a:t>
            </a:r>
          </a:p>
          <a:p>
            <a:endParaRPr lang="en-US" sz="1200" dirty="0"/>
          </a:p>
          <a:p>
            <a:r>
              <a:rPr lang="en-US" sz="1200" dirty="0"/>
              <a:t>You can track the status of your order on your account dashboard.</a:t>
            </a:r>
          </a:p>
          <a:p>
            <a:r>
              <a:rPr lang="en-US" sz="1200" dirty="0"/>
              <a:t>(Account Dashboard Button)</a:t>
            </a:r>
          </a:p>
          <a:p>
            <a:endParaRPr lang="en-US" sz="1200" dirty="0"/>
          </a:p>
          <a:p>
            <a:r>
              <a:rPr lang="en-US" sz="1200" dirty="0"/>
              <a:t>Please note that some customers, due to credit eligibility, may be required to provide a deposit. You will be notified by mail if this </a:t>
            </a:r>
            <a:r>
              <a:rPr lang="en-US" sz="1200" dirty="0" smtClean="0"/>
              <a:t> </a:t>
            </a:r>
            <a:r>
              <a:rPr lang="en-US" sz="1200" dirty="0"/>
              <a:t>situation applies to you. </a:t>
            </a:r>
          </a:p>
          <a:p>
            <a:endParaRPr lang="en-US" sz="1200" dirty="0"/>
          </a:p>
          <a:p>
            <a:r>
              <a:rPr lang="en-US" sz="1200" dirty="0"/>
              <a:t>New Account Number </a:t>
            </a:r>
          </a:p>
          <a:p>
            <a:r>
              <a:rPr lang="en-US" sz="1200" dirty="0"/>
              <a:t>70506-16139</a:t>
            </a:r>
          </a:p>
        </p:txBody>
      </p:sp>
      <p:sp>
        <p:nvSpPr>
          <p:cNvPr id="9" name="Rectangle 8"/>
          <p:cNvSpPr/>
          <p:nvPr/>
        </p:nvSpPr>
        <p:spPr>
          <a:xfrm>
            <a:off x="5557962" y="2558795"/>
            <a:ext cx="6162261" cy="1726958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557962" y="1355338"/>
            <a:ext cx="66375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u="sng" dirty="0"/>
              <a:t>Communications Recommendation </a:t>
            </a:r>
            <a:r>
              <a:rPr lang="en-US" sz="1400" b="1" u="sng" dirty="0" smtClean="0"/>
              <a:t>Written-off account </a:t>
            </a:r>
            <a:r>
              <a:rPr lang="en-US" sz="1400" b="1" u="sng" dirty="0" smtClean="0"/>
              <a:t>landing page – service is on </a:t>
            </a:r>
            <a:endParaRPr lang="en-US" sz="1400" b="1" u="sng" dirty="0"/>
          </a:p>
        </p:txBody>
      </p:sp>
    </p:spTree>
    <p:extLst>
      <p:ext uri="{BB962C8B-B14F-4D97-AF65-F5344CB8AC3E}">
        <p14:creationId xmlns:p14="http://schemas.microsoft.com/office/powerpoint/2010/main" val="861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739" y="378680"/>
            <a:ext cx="11969261" cy="1325563"/>
          </a:xfrm>
        </p:spPr>
        <p:txBody>
          <a:bodyPr>
            <a:noAutofit/>
          </a:bodyPr>
          <a:lstStyle/>
          <a:p>
            <a:r>
              <a:rPr lang="en-US" sz="3650" dirty="0"/>
              <a:t>Missouri Written-off Success Online Landing Page </a:t>
            </a:r>
            <a:r>
              <a:rPr lang="en-US" sz="3650" dirty="0" smtClean="0"/>
              <a:t>(Option B)</a:t>
            </a:r>
            <a:endParaRPr lang="en-US" sz="3650" dirty="0"/>
          </a:p>
        </p:txBody>
      </p:sp>
      <p:pic>
        <p:nvPicPr>
          <p:cNvPr id="2050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848026"/>
            <a:ext cx="5312865" cy="500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Content Placeholder 4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226579" y="2177344"/>
            <a:ext cx="244470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753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469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Success Email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6247" y="1793820"/>
            <a:ext cx="6050943" cy="43513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80313" y="1398041"/>
            <a:ext cx="5711687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Your Request for New Ameren Missouri Service</a:t>
            </a:r>
          </a:p>
          <a:p>
            <a:endParaRPr lang="en-US" sz="1100" dirty="0" smtClean="0"/>
          </a:p>
          <a:p>
            <a:r>
              <a:rPr lang="en-US" sz="1100" dirty="0" smtClean="0"/>
              <a:t>Dear Ameren Missouri Customer, </a:t>
            </a:r>
          </a:p>
          <a:p>
            <a:endParaRPr lang="en-US" sz="1100" dirty="0" smtClean="0"/>
          </a:p>
          <a:p>
            <a:r>
              <a:rPr lang="en-US" sz="1100" dirty="0" smtClean="0"/>
              <a:t>Welcome to Ameren Missouri! </a:t>
            </a:r>
          </a:p>
          <a:p>
            <a:endParaRPr lang="en-US" sz="1100" dirty="0" smtClean="0"/>
          </a:p>
          <a:p>
            <a:r>
              <a:rPr lang="en-US" sz="1100" dirty="0" smtClean="0"/>
              <a:t>We are processing your request for service at the following address: </a:t>
            </a:r>
          </a:p>
          <a:p>
            <a:endParaRPr lang="en-US" sz="1100" dirty="0" smtClean="0"/>
          </a:p>
          <a:p>
            <a:r>
              <a:rPr lang="en-US" sz="1100" dirty="0" smtClean="0"/>
              <a:t>515 SUMMER WINDS LN </a:t>
            </a:r>
          </a:p>
          <a:p>
            <a:endParaRPr lang="en-US" sz="1100" dirty="0" smtClean="0"/>
          </a:p>
          <a:p>
            <a:r>
              <a:rPr lang="en-US" sz="1100" dirty="0" smtClean="0"/>
              <a:t>Service Type: Requested Date:</a:t>
            </a:r>
          </a:p>
          <a:p>
            <a:r>
              <a:rPr lang="en-US" sz="1100" dirty="0" smtClean="0"/>
              <a:t>Electric 02/11/2019</a:t>
            </a:r>
          </a:p>
          <a:p>
            <a:endParaRPr lang="en-US" sz="1100" dirty="0" smtClean="0"/>
          </a:p>
          <a:p>
            <a:r>
              <a:rPr lang="en-US" sz="1100" dirty="0" smtClean="0"/>
              <a:t>Your new account number is 7050616139. </a:t>
            </a:r>
          </a:p>
          <a:p>
            <a:endParaRPr lang="en-US" sz="1100" dirty="0" smtClean="0"/>
          </a:p>
          <a:p>
            <a:r>
              <a:rPr lang="en-US" sz="1100" dirty="0" smtClean="0"/>
              <a:t>If the above information is correct, no further action is required on your part. If changes or corrections are needed, please </a:t>
            </a:r>
            <a:r>
              <a:rPr lang="en-US" sz="1100" dirty="0" smtClean="0">
                <a:hlinkClick r:id="rId3"/>
              </a:rPr>
              <a:t>contact us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dirty="0" smtClean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4"/>
              </a:rPr>
              <a:t>AmerenMissouri.com</a:t>
            </a:r>
            <a:r>
              <a:rPr lang="en-US" sz="1100" dirty="0" smtClean="0"/>
              <a:t>. </a:t>
            </a:r>
          </a:p>
          <a:p>
            <a:endParaRPr lang="en-US" sz="1100" dirty="0" smtClean="0"/>
          </a:p>
          <a:p>
            <a:r>
              <a:rPr lang="en-US" sz="1100" dirty="0" smtClean="0"/>
              <a:t>We 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Sincerely, </a:t>
            </a:r>
          </a:p>
          <a:p>
            <a:r>
              <a:rPr lang="en-US" sz="1100" dirty="0" smtClean="0"/>
              <a:t>Ameren Missouri Customer Service</a:t>
            </a:r>
            <a:endParaRPr 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286247" y="1359673"/>
            <a:ext cx="4420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Current State </a:t>
            </a:r>
            <a:endParaRPr lang="en-US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6480313" y="1000079"/>
            <a:ext cx="501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Communications </a:t>
            </a:r>
            <a:r>
              <a:rPr lang="en-US" b="1" u="sng" dirty="0" smtClean="0"/>
              <a:t>Recommendation (updated) </a:t>
            </a:r>
            <a:endParaRPr lang="en-US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6256" y="5647998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94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Written-off </a:t>
            </a:r>
            <a:r>
              <a:rPr lang="en-US" dirty="0"/>
              <a:t>A</a:t>
            </a:r>
            <a:r>
              <a:rPr lang="en-US" dirty="0" smtClean="0"/>
              <a:t>ccount Connect Email 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56959" y="1364272"/>
            <a:ext cx="6353092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Your Request for New Ameren Missouri Service is Pending </a:t>
            </a:r>
          </a:p>
          <a:p>
            <a:endParaRPr lang="en-US" sz="1100" dirty="0" smtClean="0"/>
          </a:p>
          <a:p>
            <a:r>
              <a:rPr lang="en-US" sz="1100" dirty="0" smtClean="0"/>
              <a:t>Dear Ameren Missouri Customer, </a:t>
            </a:r>
          </a:p>
          <a:p>
            <a:endParaRPr lang="en-US" sz="1100" dirty="0" smtClean="0"/>
          </a:p>
          <a:p>
            <a:r>
              <a:rPr lang="en-US" sz="1100" dirty="0" smtClean="0"/>
              <a:t>We are processing your request for service at the following address: </a:t>
            </a:r>
          </a:p>
          <a:p>
            <a:endParaRPr lang="en-US" sz="1100" dirty="0" smtClean="0"/>
          </a:p>
          <a:p>
            <a:r>
              <a:rPr lang="en-US" sz="1100" dirty="0" smtClean="0"/>
              <a:t>515 SUMMER WINDS LN </a:t>
            </a:r>
          </a:p>
          <a:p>
            <a:endParaRPr lang="en-US" sz="1100" dirty="0" smtClean="0"/>
          </a:p>
          <a:p>
            <a:r>
              <a:rPr lang="en-US" sz="1100" dirty="0" smtClean="0"/>
              <a:t>Service Type:      Requested Date:</a:t>
            </a:r>
          </a:p>
          <a:p>
            <a:endParaRPr lang="en-US" sz="1100" dirty="0" smtClean="0"/>
          </a:p>
          <a:p>
            <a:r>
              <a:rPr lang="en-US" sz="1100" dirty="0" smtClean="0"/>
              <a:t>Electric                  02/11/2019</a:t>
            </a:r>
          </a:p>
          <a:p>
            <a:endParaRPr lang="en-US" sz="1100" dirty="0" smtClean="0"/>
          </a:p>
          <a:p>
            <a:r>
              <a:rPr lang="en-US" sz="1100" dirty="0" smtClean="0"/>
              <a:t>Your new account number will be: 7050616139. </a:t>
            </a:r>
          </a:p>
          <a:p>
            <a:endParaRPr lang="en-US" sz="1100" dirty="0" smtClean="0"/>
          </a:p>
          <a:p>
            <a:r>
              <a:rPr lang="en-US" sz="1100" dirty="0" smtClean="0"/>
              <a:t>When the required payment is received from your previous account, the hold status on this request for service will be removed. </a:t>
            </a:r>
            <a:r>
              <a:rPr lang="en-US" sz="1100" dirty="0" smtClean="0">
                <a:hlinkClick r:id="rId3"/>
              </a:rPr>
              <a:t>Pay Now</a:t>
            </a:r>
            <a:r>
              <a:rPr lang="en-US" sz="1100" dirty="0" smtClean="0"/>
              <a:t>. A confirmation email will be sent when the request is processed. </a:t>
            </a:r>
          </a:p>
          <a:p>
            <a:endParaRPr lang="en-US" sz="1100" dirty="0" smtClean="0"/>
          </a:p>
          <a:p>
            <a:r>
              <a:rPr lang="en-US" sz="1100" dirty="0" smtClean="0"/>
              <a:t>Once your account is active, you can view your statement, track your energy usage, sign up for alerts and more at </a:t>
            </a:r>
            <a:r>
              <a:rPr lang="en-US" sz="1100" dirty="0" smtClean="0">
                <a:hlinkClick r:id="rId4"/>
              </a:rPr>
              <a:t>AmerenMissouri.com</a:t>
            </a:r>
            <a:r>
              <a:rPr lang="en-US" sz="1100" dirty="0" smtClean="0"/>
              <a:t>. </a:t>
            </a:r>
          </a:p>
          <a:p>
            <a:endParaRPr lang="en-US" sz="1100" dirty="0" smtClean="0"/>
          </a:p>
          <a:p>
            <a:r>
              <a:rPr lang="en-US" sz="1100" dirty="0" smtClean="0"/>
              <a:t>We look forward to serving you. </a:t>
            </a:r>
          </a:p>
          <a:p>
            <a:endParaRPr lang="en-US" sz="1100" dirty="0" smtClean="0"/>
          </a:p>
          <a:p>
            <a:r>
              <a:rPr lang="en-US" sz="1100" dirty="0" smtClean="0"/>
              <a:t>Sincerely, </a:t>
            </a:r>
          </a:p>
          <a:p>
            <a:endParaRPr lang="en-US" sz="1100" dirty="0" smtClean="0"/>
          </a:p>
          <a:p>
            <a:r>
              <a:rPr lang="en-US" sz="1100" dirty="0" smtClean="0"/>
              <a:t>Ameren Missouri Customer Service</a:t>
            </a:r>
            <a:endParaRPr lang="en-US" sz="1100" dirty="0"/>
          </a:p>
        </p:txBody>
      </p:sp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</a:t>
            </a:r>
            <a:r>
              <a:rPr lang="en-US" b="1" u="sng" dirty="0" smtClean="0"/>
              <a:t>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597718" y="1025718"/>
            <a:ext cx="61542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/>
              <a:t>Communications Recommendation Written-off </a:t>
            </a:r>
            <a:r>
              <a:rPr lang="en-US" sz="1600" b="1" u="sng" dirty="0" smtClean="0"/>
              <a:t>account– </a:t>
            </a:r>
            <a:r>
              <a:rPr lang="en-US" sz="1600" b="1" u="sng" dirty="0" smtClean="0"/>
              <a:t>service is off </a:t>
            </a:r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0612" y="5688533"/>
            <a:ext cx="60198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19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0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Missouri Written-off </a:t>
            </a:r>
            <a:r>
              <a:rPr lang="en-US" dirty="0"/>
              <a:t>A</a:t>
            </a:r>
            <a:r>
              <a:rPr lang="en-US" dirty="0" smtClean="0"/>
              <a:t>ccount Connect Email 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8" y="1486758"/>
            <a:ext cx="5494350" cy="5371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97718" y="1410126"/>
            <a:ext cx="6353092" cy="4131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Your Request for New Ameren Missouri Service </a:t>
            </a:r>
          </a:p>
          <a:p>
            <a:endParaRPr lang="en-US" sz="1050" dirty="0" smtClean="0"/>
          </a:p>
          <a:p>
            <a:r>
              <a:rPr lang="en-US" sz="1050" dirty="0" smtClean="0"/>
              <a:t>Dear Ameren Missouri Customer, </a:t>
            </a:r>
          </a:p>
          <a:p>
            <a:endParaRPr lang="en-US" sz="1050" dirty="0" smtClean="0"/>
          </a:p>
          <a:p>
            <a:r>
              <a:rPr lang="en-US" sz="1050" dirty="0" smtClean="0"/>
              <a:t>We are processing your request for service at the following address: </a:t>
            </a:r>
          </a:p>
          <a:p>
            <a:endParaRPr lang="en-US" sz="1050" dirty="0" smtClean="0"/>
          </a:p>
          <a:p>
            <a:r>
              <a:rPr lang="en-US" sz="1050" dirty="0" smtClean="0"/>
              <a:t>515 SUMMER WINDS LN </a:t>
            </a:r>
          </a:p>
          <a:p>
            <a:endParaRPr lang="en-US" sz="1050" dirty="0" smtClean="0"/>
          </a:p>
          <a:p>
            <a:r>
              <a:rPr lang="en-US" sz="1050" dirty="0" smtClean="0"/>
              <a:t>Service Type:      Requested Date:</a:t>
            </a:r>
          </a:p>
          <a:p>
            <a:endParaRPr lang="en-US" sz="1050" dirty="0" smtClean="0"/>
          </a:p>
          <a:p>
            <a:r>
              <a:rPr lang="en-US" sz="1050" dirty="0" smtClean="0"/>
              <a:t>Electric                  02/11/2019</a:t>
            </a:r>
          </a:p>
          <a:p>
            <a:endParaRPr lang="en-US" sz="1050" dirty="0" smtClean="0"/>
          </a:p>
          <a:p>
            <a:r>
              <a:rPr lang="en-US" sz="1050" dirty="0" smtClean="0"/>
              <a:t>Your new account number will be: 7050616139. </a:t>
            </a:r>
          </a:p>
          <a:p>
            <a:endParaRPr lang="en-US" sz="1050" dirty="0" smtClean="0"/>
          </a:p>
          <a:p>
            <a:r>
              <a:rPr lang="en-US" sz="1050" b="1" dirty="0">
                <a:solidFill>
                  <a:srgbClr val="FF0000"/>
                </a:solidFill>
              </a:rPr>
              <a:t>Full payment for your previous balance is required within 48 hours from your requested start date. If payment is not received your service will be subject to disconnection on &lt;date&gt;.  </a:t>
            </a:r>
            <a:r>
              <a:rPr lang="en-US" sz="1050" b="1" dirty="0" smtClean="0">
                <a:solidFill>
                  <a:srgbClr val="FF0000"/>
                </a:solidFill>
                <a:hlinkClick r:id="rId3" action="ppaction://hlinkfile"/>
              </a:rPr>
              <a:t>Pay Now</a:t>
            </a:r>
            <a:endParaRPr lang="en-US" sz="1050" b="1" dirty="0">
              <a:solidFill>
                <a:srgbClr val="FF0000"/>
              </a:solidFill>
            </a:endParaRPr>
          </a:p>
          <a:p>
            <a:endParaRPr lang="en-US" sz="1050" b="1" dirty="0">
              <a:solidFill>
                <a:srgbClr val="FF0000"/>
              </a:solidFill>
            </a:endParaRPr>
          </a:p>
          <a:p>
            <a:r>
              <a:rPr lang="en-US" sz="1050" dirty="0" smtClean="0"/>
              <a:t>Once </a:t>
            </a:r>
            <a:r>
              <a:rPr lang="en-US" sz="1050" dirty="0" smtClean="0"/>
              <a:t>your account is active, you can view your statement, track your energy usage, sign up for alerts and more at </a:t>
            </a:r>
            <a:r>
              <a:rPr lang="en-US" sz="1050" dirty="0" smtClean="0">
                <a:hlinkClick r:id="rId4"/>
              </a:rPr>
              <a:t>AmerenMissouri.com</a:t>
            </a:r>
            <a:r>
              <a:rPr lang="en-US" sz="1050" dirty="0" smtClean="0"/>
              <a:t>. </a:t>
            </a:r>
          </a:p>
          <a:p>
            <a:endParaRPr lang="en-US" sz="1050" dirty="0" smtClean="0"/>
          </a:p>
          <a:p>
            <a:r>
              <a:rPr lang="en-US" sz="1050" dirty="0" smtClean="0"/>
              <a:t>We look forward to serving you. </a:t>
            </a:r>
          </a:p>
          <a:p>
            <a:endParaRPr lang="en-US" sz="1050" dirty="0" smtClean="0"/>
          </a:p>
          <a:p>
            <a:r>
              <a:rPr lang="en-US" sz="1050" dirty="0" smtClean="0"/>
              <a:t>Sincerely, </a:t>
            </a:r>
          </a:p>
          <a:p>
            <a:endParaRPr lang="en-US" sz="1050" dirty="0" smtClean="0"/>
          </a:p>
          <a:p>
            <a:r>
              <a:rPr lang="en-US" sz="1050" dirty="0" smtClean="0"/>
              <a:t>Ameren Missouri Customer Service</a:t>
            </a:r>
            <a:endParaRPr lang="en-US" sz="1050" dirty="0"/>
          </a:p>
        </p:txBody>
      </p:sp>
      <p:sp>
        <p:nvSpPr>
          <p:cNvPr id="6" name="Rectangle 5"/>
          <p:cNvSpPr/>
          <p:nvPr/>
        </p:nvSpPr>
        <p:spPr>
          <a:xfrm>
            <a:off x="79514" y="1071572"/>
            <a:ext cx="145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Current </a:t>
            </a:r>
            <a:r>
              <a:rPr lang="en-US" b="1" u="sng" dirty="0" smtClean="0"/>
              <a:t>State</a:t>
            </a:r>
            <a:endParaRPr lang="en-US" b="1" u="sng" dirty="0"/>
          </a:p>
        </p:txBody>
      </p:sp>
      <p:sp>
        <p:nvSpPr>
          <p:cNvPr id="7" name="Rectangle 6"/>
          <p:cNvSpPr/>
          <p:nvPr/>
        </p:nvSpPr>
        <p:spPr>
          <a:xfrm>
            <a:off x="5597718" y="1025718"/>
            <a:ext cx="61334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 smtClean="0"/>
              <a:t>Communications Recommendation Written-off </a:t>
            </a:r>
            <a:r>
              <a:rPr lang="en-US" sz="1600" b="1" u="sng" dirty="0" smtClean="0"/>
              <a:t>account– </a:t>
            </a:r>
            <a:r>
              <a:rPr lang="en-US" sz="1600" b="1" u="sng" dirty="0" smtClean="0"/>
              <a:t>service is </a:t>
            </a:r>
            <a:r>
              <a:rPr lang="en-US" sz="1600" b="1" u="sng" dirty="0" smtClean="0"/>
              <a:t>on</a:t>
            </a:r>
            <a:r>
              <a:rPr lang="en-US" sz="1600" b="1" u="sng" dirty="0" smtClean="0"/>
              <a:t> </a:t>
            </a:r>
            <a:endParaRPr lang="en-US" sz="16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1371" y="5602674"/>
            <a:ext cx="6790629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33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890</TotalTime>
  <Words>1535</Words>
  <Application>Microsoft Office PowerPoint</Application>
  <PresentationFormat>Widescreen</PresentationFormat>
  <Paragraphs>316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New Written-off Connect Process for the web</vt:lpstr>
      <vt:lpstr>Missouri Success Online Landing Page </vt:lpstr>
      <vt:lpstr>Missouri Connect Pending Online Landing Page (Option A)  </vt:lpstr>
      <vt:lpstr>Missouri Connect Pending Online Landing Page (Option B)</vt:lpstr>
      <vt:lpstr>Missouri Written-off Success Online Landing Page (Option A)  </vt:lpstr>
      <vt:lpstr>Missouri Written-off Success Online Landing Page (Option B)</vt:lpstr>
      <vt:lpstr>Missouri Success Email </vt:lpstr>
      <vt:lpstr>Missouri Written-off Account Connect Email </vt:lpstr>
      <vt:lpstr>Missouri Written-off Account Connect Email </vt:lpstr>
      <vt:lpstr>Missouri Written-off Account Connect Email Reminder </vt:lpstr>
      <vt:lpstr>Missouri Written-off Account Connect Cancelled Email</vt:lpstr>
      <vt:lpstr>Illinois Success Online Landing Page </vt:lpstr>
      <vt:lpstr>Illinois Pending Connect Online Landing Page (option A)  </vt:lpstr>
      <vt:lpstr>Illinois Connect Pending Online Landing Page (Option B)</vt:lpstr>
      <vt:lpstr>Illinois Success Email </vt:lpstr>
      <vt:lpstr>Illinois Written-off Account Connect Email </vt:lpstr>
      <vt:lpstr>Illinois Written-off Account Connect Email Reminder </vt:lpstr>
      <vt:lpstr>Illinois Written-off Account Connect Cancelled Email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Humphrey, Amanda S</dc:creator>
  <cp:lastModifiedBy>Humphrey, Amanda S</cp:lastModifiedBy>
  <cp:revision>24</cp:revision>
  <dcterms:created xsi:type="dcterms:W3CDTF">2019-03-20T14:35:35Z</dcterms:created>
  <dcterms:modified xsi:type="dcterms:W3CDTF">2019-03-21T20:08:01Z</dcterms:modified>
</cp:coreProperties>
</file>